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hwVUdjrKA1JEaEWW+wjfQw1uJo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ABD27F-66DA-40E1-B73F-8B9F3A367D5F}">
  <a:tblStyle styleId="{77ABD27F-66DA-40E1-B73F-8B9F3A367D5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684ad3c72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b684ad3c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6ea0c916d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b6ea0c9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6cd8acc8c_0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b6cd8acc8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b6ea0c916d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b6ea0c91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6cd8acc8c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6cd8acc8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6cd8acc8c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6cd8acc8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6ea0c916d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6ea0c91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1a997be5d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01a997be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6cd8acc8c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b6cd8acc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b6cd8acc8c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b6cd8acc8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6cd8acc8c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b6cd8acc8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6cd8acc8c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b6cd8acc8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ad408000e_0_2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2ad408000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Have students introduce themselves, then TAs, and then instructor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1143213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Show course website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B439"/>
              </a:buClr>
              <a:buSzPts val="3000"/>
              <a:buNone/>
              <a:defRPr b="1">
                <a:solidFill>
                  <a:srgbClr val="DCB43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/>
          <p:nvPr>
            <p:ph type="title"/>
          </p:nvPr>
        </p:nvSpPr>
        <p:spPr>
          <a:xfrm>
            <a:off x="457200" y="274638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457200" y="5875079"/>
            <a:ext cx="8229600" cy="6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■"/>
              <a:defRPr>
                <a:solidFill>
                  <a:srgbClr val="9E9E9E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1709"/>
              </a:buClr>
              <a:buSzPts val="1800"/>
              <a:buChar char="●"/>
              <a:defRPr>
                <a:solidFill>
                  <a:srgbClr val="5F1709"/>
                </a:solidFill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510"/>
              </a:buClr>
              <a:buSzPts val="1800"/>
              <a:buChar char="○"/>
              <a:defRPr>
                <a:solidFill>
                  <a:srgbClr val="465510"/>
                </a:solidFill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ABBC"/>
              </a:buClr>
              <a:buSzPts val="1800"/>
              <a:buChar char="■"/>
              <a:defRPr>
                <a:solidFill>
                  <a:srgbClr val="5AABBC"/>
                </a:solidFill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ctr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7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/>
          <p:nvPr>
            <p:ph type="title"/>
          </p:nvPr>
        </p:nvSpPr>
        <p:spPr>
          <a:xfrm>
            <a:off x="457200" y="274638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8"/>
          <p:cNvSpPr txBox="1"/>
          <p:nvPr>
            <p:ph idx="1" type="body"/>
          </p:nvPr>
        </p:nvSpPr>
        <p:spPr>
          <a:xfrm>
            <a:off x="457200" y="1600200"/>
            <a:ext cx="3994500" cy="4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28"/>
          <p:cNvSpPr txBox="1"/>
          <p:nvPr>
            <p:ph idx="2" type="body"/>
          </p:nvPr>
        </p:nvSpPr>
        <p:spPr>
          <a:xfrm>
            <a:off x="4692274" y="1600200"/>
            <a:ext cx="3994500" cy="4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5B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002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/>
          <p:nvPr>
            <p:ph type="title"/>
          </p:nvPr>
        </p:nvSpPr>
        <p:spPr>
          <a:xfrm>
            <a:off x="457200" y="274638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Hacker_ethic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forms.gle/rksbWoVuRaVaHwg7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rasbt/LLMs-from-scratch" TargetMode="External"/><Relationship Id="rId4" Type="http://schemas.openxmlformats.org/officeDocument/2006/relationships/hyperlink" Target="https://www.youtube.com/playlist?list=PLQRyiBCWmqp5twpd8Izmaxu5XRkxd5yC-" TargetMode="External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karpathy/nanochat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@DwarkeshPatel/vide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jpg"/><Relationship Id="rId10" Type="http://schemas.openxmlformats.org/officeDocument/2006/relationships/image" Target="../media/image2.jpg"/><Relationship Id="rId13" Type="http://schemas.openxmlformats.org/officeDocument/2006/relationships/image" Target="../media/image13.jpg"/><Relationship Id="rId1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5.jpg"/><Relationship Id="rId9" Type="http://schemas.openxmlformats.org/officeDocument/2006/relationships/image" Target="../media/image1.jpg"/><Relationship Id="rId1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7.jpg"/><Relationship Id="rId7" Type="http://schemas.openxmlformats.org/officeDocument/2006/relationships/image" Target="../media/image12.jpg"/><Relationship Id="rId8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10124.williamtheisen.com" TargetMode="External"/><Relationship Id="rId4" Type="http://schemas.openxmlformats.org/officeDocument/2006/relationships/hyperlink" Target="http://ai.williamtheisen.com" TargetMode="External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nd-cse.slack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type="ctrTitle"/>
          </p:nvPr>
        </p:nvSpPr>
        <p:spPr>
          <a:xfrm>
            <a:off x="685800" y="2655750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002B5B"/>
                </a:solidFill>
              </a:rPr>
              <a:t>CSE </a:t>
            </a:r>
            <a:r>
              <a:rPr lang="en"/>
              <a:t>1</a:t>
            </a:r>
            <a:r>
              <a:rPr lang="en">
                <a:solidFill>
                  <a:srgbClr val="002B5B"/>
                </a:solidFill>
              </a:rPr>
              <a:t>0124</a:t>
            </a:r>
            <a:br>
              <a:rPr lang="en">
                <a:solidFill>
                  <a:srgbClr val="002B5B"/>
                </a:solidFill>
              </a:rPr>
            </a:br>
            <a:r>
              <a:rPr lang="en">
                <a:solidFill>
                  <a:srgbClr val="DCB439"/>
                </a:solidFill>
              </a:rPr>
              <a:t>Syllabus</a:t>
            </a:r>
            <a:endParaRPr>
              <a:solidFill>
                <a:srgbClr val="DCB43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02B5B"/>
                </a:solidFill>
              </a:rPr>
              <a:t>Syllabus: </a:t>
            </a:r>
            <a:r>
              <a:rPr lang="en">
                <a:solidFill>
                  <a:srgbClr val="DCB439"/>
                </a:solidFill>
              </a:rPr>
              <a:t>Assignments</a:t>
            </a:r>
            <a:endParaRPr i="1">
              <a:solidFill>
                <a:srgbClr val="DCB439"/>
              </a:solidFill>
            </a:endParaRPr>
          </a:p>
        </p:txBody>
      </p:sp>
      <p:sp>
        <p:nvSpPr>
          <p:cNvPr id="115" name="Google Shape;115;p1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CB439"/>
                </a:solidFill>
              </a:rPr>
              <a:t>Code</a:t>
            </a:r>
            <a:r>
              <a:rPr lang="en"/>
              <a:t> and </a:t>
            </a:r>
            <a:r>
              <a:rPr b="1" lang="en">
                <a:solidFill>
                  <a:srgbClr val="DCB439"/>
                </a:solidFill>
              </a:rPr>
              <a:t>Homeworks</a:t>
            </a:r>
            <a:r>
              <a:rPr lang="en"/>
              <a:t> are due at </a:t>
            </a:r>
            <a:r>
              <a:rPr b="1" lang="en">
                <a:solidFill>
                  <a:srgbClr val="DCB439"/>
                </a:solidFill>
              </a:rPr>
              <a:t>midnight</a:t>
            </a:r>
            <a:r>
              <a:rPr lang="en"/>
              <a:t>.</a:t>
            </a:r>
            <a:endParaRPr b="1">
              <a:solidFill>
                <a:srgbClr val="5F170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More info on Thursday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684ad3c72_0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Assignments</a:t>
            </a:r>
            <a:r>
              <a:rPr lang="en">
                <a:solidFill>
                  <a:srgbClr val="002B5B"/>
                </a:solidFill>
              </a:rPr>
              <a:t>: </a:t>
            </a:r>
            <a:r>
              <a:rPr lang="en">
                <a:solidFill>
                  <a:srgbClr val="DCB439"/>
                </a:solidFill>
              </a:rPr>
              <a:t>Practice Packets</a:t>
            </a:r>
            <a:endParaRPr i="1">
              <a:solidFill>
                <a:srgbClr val="DCB439"/>
              </a:solidFill>
            </a:endParaRPr>
          </a:p>
        </p:txBody>
      </p:sp>
      <p:graphicFrame>
        <p:nvGraphicFramePr>
          <p:cNvPr id="121" name="Google Shape;121;g3b684ad3c72_0_5"/>
          <p:cNvGraphicFramePr/>
          <p:nvPr/>
        </p:nvGraphicFramePr>
        <p:xfrm>
          <a:off x="952500" y="141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{77ABD27F-66DA-40E1-B73F-8B9F3A367D5F}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2400" u="none" cap="none" strike="noStrike">
                          <a:solidFill>
                            <a:srgbClr val="434343"/>
                          </a:solidFill>
                        </a:rPr>
                        <a:t>Components</a:t>
                      </a:r>
                      <a:endParaRPr b="1" sz="2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2400" u="none" cap="none" strike="noStrike">
                          <a:solidFill>
                            <a:srgbClr val="434343"/>
                          </a:solidFill>
                        </a:rPr>
                        <a:t>Points</a:t>
                      </a:r>
                      <a:endParaRPr b="1" sz="2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>
                          <a:solidFill>
                            <a:srgbClr val="5F1709"/>
                          </a:solidFill>
                        </a:rPr>
                        <a:t>Midterms (10 points for practice packet)</a:t>
                      </a:r>
                      <a:endParaRPr b="1" sz="1900" u="none" cap="none" strike="noStrike">
                        <a:solidFill>
                          <a:srgbClr val="5F1709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/>
                        <a:t>2 x </a:t>
                      </a:r>
                      <a:r>
                        <a:rPr lang="en" sz="1900"/>
                        <a:t>70</a:t>
                      </a:r>
                      <a:endParaRPr sz="1900" u="none" cap="none" strike="noStrike"/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>
                          <a:solidFill>
                            <a:srgbClr val="5F1709"/>
                          </a:solidFill>
                        </a:rPr>
                        <a:t>Final (10 points for practice packet)</a:t>
                      </a:r>
                      <a:endParaRPr b="1" sz="1900" u="none" cap="none" strike="noStrike">
                        <a:solidFill>
                          <a:srgbClr val="5F1709"/>
                        </a:solidFill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/>
                        <a:t>1 x 8</a:t>
                      </a:r>
                      <a:r>
                        <a:rPr lang="en" sz="1900"/>
                        <a:t>5</a:t>
                      </a:r>
                      <a:endParaRPr sz="1900" u="none" cap="none" strike="noStrike"/>
                    </a:p>
                  </a:txBody>
                  <a:tcPr marT="91425" marB="91425" marR="91425" marL="91425">
                    <a:noFill/>
                  </a:tcPr>
                </a:tc>
              </a:tr>
            </a:tbl>
          </a:graphicData>
        </a:graphic>
      </p:graphicFrame>
      <p:sp>
        <p:nvSpPr>
          <p:cNvPr id="122" name="Google Shape;122;g3b684ad3c72_0_5"/>
          <p:cNvSpPr txBox="1"/>
          <p:nvPr/>
        </p:nvSpPr>
        <p:spPr>
          <a:xfrm>
            <a:off x="457200" y="3667325"/>
            <a:ext cx="82296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guided study resource built from slides and old exam questions.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65510"/>
              </a:buClr>
              <a:buSzPts val="2400"/>
              <a:buFont typeface="Arial"/>
              <a:buChar char="●"/>
            </a:pPr>
            <a:r>
              <a:rPr b="1" i="0" lang="en" sz="2400" u="none" cap="none" strike="noStrike">
                <a:solidFill>
                  <a:srgbClr val="465510"/>
                </a:solidFill>
                <a:latin typeface="Arial"/>
                <a:ea typeface="Arial"/>
                <a:cs typeface="Arial"/>
                <a:sym typeface="Arial"/>
              </a:rPr>
              <a:t>Graded entirely on completion</a:t>
            </a:r>
            <a:endParaRPr b="1" i="0" sz="2400" u="none" cap="none" strike="noStrike">
              <a:solidFill>
                <a:srgbClr val="46551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2400" u="none" cap="none" strike="noStrike">
                <a:solidFill>
                  <a:srgbClr val="DCB439"/>
                </a:solidFill>
                <a:latin typeface="Arial"/>
                <a:ea typeface="Arial"/>
                <a:cs typeface="Arial"/>
                <a:sym typeface="Arial"/>
              </a:rPr>
              <a:t>points are part of the exam score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not separate!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Due </a:t>
            </a:r>
            <a:r>
              <a:rPr b="1" i="0" lang="en" sz="2400" u="none" cap="none" strike="noStrike">
                <a:solidFill>
                  <a:srgbClr val="002B5B"/>
                </a:solidFill>
                <a:latin typeface="Arial"/>
                <a:ea typeface="Arial"/>
                <a:cs typeface="Arial"/>
                <a:sym typeface="Arial"/>
              </a:rPr>
              <a:t>at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exam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65510"/>
              </a:buClr>
              <a:buSzPts val="2400"/>
              <a:buFont typeface="Arial"/>
              <a:buChar char="●"/>
            </a:pPr>
            <a:r>
              <a:rPr b="1" i="0" lang="en" sz="2400" u="none" cap="none" strike="noStrike">
                <a:solidFill>
                  <a:srgbClr val="465510"/>
                </a:solidFill>
                <a:latin typeface="Arial"/>
                <a:ea typeface="Arial"/>
                <a:cs typeface="Arial"/>
                <a:sym typeface="Arial"/>
              </a:rPr>
              <a:t>Essentially free points for studying</a:t>
            </a:r>
            <a:endParaRPr b="1" i="0" sz="2400" u="none" cap="none" strike="noStrike">
              <a:solidFill>
                <a:srgbClr val="46551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For </a:t>
            </a:r>
            <a:endParaRPr sz="2400"/>
          </a:p>
        </p:txBody>
      </p:sp>
      <p:sp>
        <p:nvSpPr>
          <p:cNvPr id="128" name="Google Shape;12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02B5B"/>
                </a:solidFill>
              </a:rPr>
              <a:t>Syllabus: </a:t>
            </a:r>
            <a:r>
              <a:rPr lang="en">
                <a:solidFill>
                  <a:srgbClr val="DCB439"/>
                </a:solidFill>
              </a:rPr>
              <a:t>CSE Honor Code</a:t>
            </a:r>
            <a:endParaRPr i="1">
              <a:solidFill>
                <a:srgbClr val="DCB439"/>
              </a:solidFill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29683"/>
            <a:ext cx="9144002" cy="5798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i="1" lang="en" sz="2400">
                <a:solidFill>
                  <a:srgbClr val="4A3651"/>
                </a:solidFill>
              </a:rPr>
              <a:t>Hackers</a:t>
            </a:r>
            <a:r>
              <a:rPr i="1" lang="en" sz="2400">
                <a:solidFill>
                  <a:srgbClr val="000000"/>
                </a:solidFill>
              </a:rPr>
              <a:t> believe that </a:t>
            </a:r>
            <a:r>
              <a:rPr b="1" i="1" lang="en" sz="2400">
                <a:solidFill>
                  <a:srgbClr val="465510"/>
                </a:solidFill>
              </a:rPr>
              <a:t>essential lessons</a:t>
            </a:r>
            <a:r>
              <a:rPr i="1" lang="en" sz="2400">
                <a:solidFill>
                  <a:srgbClr val="000000"/>
                </a:solidFill>
              </a:rPr>
              <a:t> can be learned about the systems—about the world—from </a:t>
            </a:r>
            <a:r>
              <a:rPr b="1" i="1" lang="en" sz="2400">
                <a:solidFill>
                  <a:srgbClr val="DCB439"/>
                </a:solidFill>
              </a:rPr>
              <a:t>taking things apart</a:t>
            </a:r>
            <a:r>
              <a:rPr i="1" lang="en" sz="2400">
                <a:solidFill>
                  <a:srgbClr val="000000"/>
                </a:solidFill>
              </a:rPr>
              <a:t>, </a:t>
            </a:r>
            <a:r>
              <a:rPr b="1" i="1" lang="en" sz="2400">
                <a:solidFill>
                  <a:srgbClr val="5AABBC"/>
                </a:solidFill>
              </a:rPr>
              <a:t>seeing how they work</a:t>
            </a:r>
            <a:r>
              <a:rPr i="1" lang="en" sz="2400">
                <a:solidFill>
                  <a:srgbClr val="000000"/>
                </a:solidFill>
              </a:rPr>
              <a:t>, and </a:t>
            </a:r>
            <a:r>
              <a:rPr b="1" i="1" lang="en" sz="2400">
                <a:solidFill>
                  <a:srgbClr val="002B5B"/>
                </a:solidFill>
              </a:rPr>
              <a:t>using this knowledge to create new and more interesting things</a:t>
            </a:r>
            <a:r>
              <a:rPr b="1" i="1" lang="en" sz="2400">
                <a:solidFill>
                  <a:srgbClr val="000000"/>
                </a:solidFill>
              </a:rPr>
              <a:t>.</a:t>
            </a:r>
            <a:endParaRPr b="1" i="1" sz="2400">
              <a:solidFill>
                <a:srgbClr val="000000"/>
              </a:solidFill>
            </a:endParaRPr>
          </a:p>
        </p:txBody>
      </p:sp>
      <p:sp>
        <p:nvSpPr>
          <p:cNvPr id="135" name="Google Shape;13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02B5B"/>
                </a:solidFill>
              </a:rPr>
              <a:t>Syllabus: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Hacker Ethic</a:t>
            </a:r>
            <a:endParaRPr i="1">
              <a:solidFill>
                <a:srgbClr val="DCB439"/>
              </a:solidFill>
            </a:endParaRPr>
          </a:p>
        </p:txBody>
      </p:sp>
      <p:sp>
        <p:nvSpPr>
          <p:cNvPr id="136" name="Google Shape;136;p17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i="1" lang="en" sz="2400">
                <a:solidFill>
                  <a:srgbClr val="4A3651"/>
                </a:solidFill>
              </a:rPr>
              <a:t>Hackers</a:t>
            </a:r>
            <a:r>
              <a:rPr i="1" lang="en" sz="2400"/>
              <a:t> should be </a:t>
            </a:r>
            <a:r>
              <a:rPr b="1" i="1" lang="en" sz="2400">
                <a:solidFill>
                  <a:srgbClr val="465510"/>
                </a:solidFill>
              </a:rPr>
              <a:t>judged by their hacking</a:t>
            </a:r>
            <a:r>
              <a:rPr i="1" lang="en" sz="2400"/>
              <a:t>, not criteria such as </a:t>
            </a:r>
            <a:r>
              <a:rPr b="1" i="1" lang="en" sz="2400">
                <a:solidFill>
                  <a:srgbClr val="5F1709"/>
                </a:solidFill>
              </a:rPr>
              <a:t>degrees</a:t>
            </a:r>
            <a:r>
              <a:rPr i="1" lang="en" sz="2400"/>
              <a:t>, </a:t>
            </a:r>
            <a:r>
              <a:rPr b="1" i="1" lang="en" sz="2400">
                <a:solidFill>
                  <a:srgbClr val="5F1709"/>
                </a:solidFill>
              </a:rPr>
              <a:t>age</a:t>
            </a:r>
            <a:r>
              <a:rPr i="1" lang="en" sz="2400"/>
              <a:t>, </a:t>
            </a:r>
            <a:r>
              <a:rPr b="1" i="1" lang="en" sz="2400">
                <a:solidFill>
                  <a:srgbClr val="5F1709"/>
                </a:solidFill>
              </a:rPr>
              <a:t>race</a:t>
            </a:r>
            <a:r>
              <a:rPr i="1" lang="en" sz="2400"/>
              <a:t>, </a:t>
            </a:r>
            <a:r>
              <a:rPr b="1" i="1" lang="en" sz="2400">
                <a:solidFill>
                  <a:srgbClr val="5F1709"/>
                </a:solidFill>
              </a:rPr>
              <a:t>sex</a:t>
            </a:r>
            <a:r>
              <a:rPr i="1" lang="en" sz="2400"/>
              <a:t>, or </a:t>
            </a:r>
            <a:r>
              <a:rPr b="1" i="1" lang="en" sz="2400">
                <a:solidFill>
                  <a:srgbClr val="5F1709"/>
                </a:solidFill>
              </a:rPr>
              <a:t>position</a:t>
            </a:r>
            <a:r>
              <a:rPr i="1" lang="en" sz="2400"/>
              <a:t>.</a:t>
            </a:r>
            <a:endParaRPr i="1"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6ea0c916d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</a:t>
            </a:r>
            <a:endParaRPr/>
          </a:p>
        </p:txBody>
      </p:sp>
      <p:sp>
        <p:nvSpPr>
          <p:cNvPr id="142" name="Google Shape;142;g3b6ea0c916d_0_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Originally we were going to do almost </a:t>
            </a:r>
            <a:r>
              <a:rPr b="1" lang="en">
                <a:solidFill>
                  <a:srgbClr val="5F1709"/>
                </a:solidFill>
              </a:rPr>
              <a:t>no coding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However I decided to restructure the course a bit, and </a:t>
            </a:r>
            <a:r>
              <a:rPr b="1" lang="en">
                <a:solidFill>
                  <a:srgbClr val="465510"/>
                </a:solidFill>
              </a:rPr>
              <a:t>now it will be coding centric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65510"/>
                </a:solidFill>
              </a:rPr>
              <a:t>We’re going to build our own LLM</a:t>
            </a:r>
            <a:r>
              <a:rPr lang="en"/>
              <a:t> line by line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6cd8acc8c_0_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Survey</a:t>
            </a:r>
            <a:endParaRPr/>
          </a:p>
        </p:txBody>
      </p:sp>
      <p:sp>
        <p:nvSpPr>
          <p:cNvPr id="148" name="Google Shape;148;g3b6cd8acc8c_0_2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Please answer the following survey: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https://forms.gle/rksbWoVuRaVaHwg77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will help me determine the level/amount of programming we’ll need to cover.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6ea0c916d_0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an LLM from Scratch</a:t>
            </a:r>
            <a:endParaRPr/>
          </a:p>
        </p:txBody>
      </p:sp>
      <p:sp>
        <p:nvSpPr>
          <p:cNvPr id="154" name="Google Shape;154;g3b6ea0c916d_0_5"/>
          <p:cNvSpPr txBox="1"/>
          <p:nvPr>
            <p:ph idx="1" type="body"/>
          </p:nvPr>
        </p:nvSpPr>
        <p:spPr>
          <a:xfrm>
            <a:off x="457200" y="1600200"/>
            <a:ext cx="39642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isn’t a new idea for a course of course.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CB43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</a:t>
            </a:r>
            <a:endParaRPr b="1">
              <a:solidFill>
                <a:srgbClr val="DCB439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CB43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 Playlist</a:t>
            </a:r>
            <a:endParaRPr b="1">
              <a:solidFill>
                <a:srgbClr val="DCB439"/>
              </a:solidFill>
            </a:endParaRPr>
          </a:p>
        </p:txBody>
      </p:sp>
      <p:pic>
        <p:nvPicPr>
          <p:cNvPr id="155" name="Google Shape;155;g3b6ea0c916d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775" y="1600200"/>
            <a:ext cx="3964229" cy="49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6cd8acc8c_0_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DCB43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nanochat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61" name="Google Shape;161;g3b6cd8acc8c_0_33"/>
          <p:cNvSpPr txBox="1"/>
          <p:nvPr>
            <p:ph idx="1" type="body"/>
          </p:nvPr>
        </p:nvSpPr>
        <p:spPr>
          <a:xfrm>
            <a:off x="457200" y="3949425"/>
            <a:ext cx="82296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We’re going to walk through this repo and rewrite the code line by line.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nanochat is a </a:t>
            </a:r>
            <a:r>
              <a:rPr b="1" lang="en">
                <a:solidFill>
                  <a:srgbClr val="DCB439"/>
                </a:solidFill>
              </a:rPr>
              <a:t>“small”</a:t>
            </a:r>
            <a:r>
              <a:rPr lang="en"/>
              <a:t> </a:t>
            </a:r>
            <a:r>
              <a:rPr lang="en"/>
              <a:t>version</a:t>
            </a:r>
            <a:r>
              <a:rPr lang="en"/>
              <a:t> of an </a:t>
            </a:r>
            <a:r>
              <a:rPr b="1" lang="en">
                <a:solidFill>
                  <a:srgbClr val="002B5B"/>
                </a:solidFill>
              </a:rPr>
              <a:t>LLM</a:t>
            </a:r>
            <a:r>
              <a:rPr lang="en"/>
              <a:t> like chatGPT created by </a:t>
            </a:r>
            <a:r>
              <a:rPr b="1" lang="en">
                <a:solidFill>
                  <a:srgbClr val="002B5B"/>
                </a:solidFill>
              </a:rPr>
              <a:t>Andrej Karpathy.</a:t>
            </a:r>
            <a:endParaRPr b="1">
              <a:solidFill>
                <a:srgbClr val="002B5B"/>
              </a:solidFill>
            </a:endParaRPr>
          </a:p>
        </p:txBody>
      </p:sp>
      <p:pic>
        <p:nvPicPr>
          <p:cNvPr id="162" name="Google Shape;162;g3b6cd8acc8c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0" y="1678026"/>
            <a:ext cx="8151776" cy="18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6cd8acc8c_0_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Intelligence, Currently</a:t>
            </a:r>
            <a:endParaRPr/>
          </a:p>
        </p:txBody>
      </p:sp>
      <p:sp>
        <p:nvSpPr>
          <p:cNvPr id="168" name="Google Shape;168;g3b6cd8acc8c_0_39"/>
          <p:cNvSpPr txBox="1"/>
          <p:nvPr>
            <p:ph idx="1" type="body"/>
          </p:nvPr>
        </p:nvSpPr>
        <p:spPr>
          <a:xfrm>
            <a:off x="457200" y="5622575"/>
            <a:ext cx="82296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Seemingly </a:t>
            </a:r>
            <a:r>
              <a:rPr b="1" lang="en">
                <a:solidFill>
                  <a:srgbClr val="465510"/>
                </a:solidFill>
              </a:rPr>
              <a:t>exponential</a:t>
            </a:r>
            <a:r>
              <a:rPr lang="en"/>
              <a:t> progress on evals</a:t>
            </a:r>
            <a:endParaRPr/>
          </a:p>
        </p:txBody>
      </p:sp>
      <p:pic>
        <p:nvPicPr>
          <p:cNvPr id="169" name="Google Shape;169;g3b6cd8acc8c_0_39" title="Screenshot 2026-01-13 at 12.10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50" y="1527262"/>
            <a:ext cx="8511698" cy="39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6ea0c916d_0_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Trying to stay up to date</a:t>
            </a:r>
            <a:endParaRPr/>
          </a:p>
        </p:txBody>
      </p:sp>
      <p:sp>
        <p:nvSpPr>
          <p:cNvPr id="175" name="Google Shape;175;g3b6ea0c916d_0_1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It’s nearly impossible to stay up to date, but </a:t>
            </a:r>
            <a:r>
              <a:rPr b="1" lang="en">
                <a:solidFill>
                  <a:srgbClr val="DCB439"/>
                </a:solidFill>
              </a:rPr>
              <a:t>twitter</a:t>
            </a:r>
            <a:r>
              <a:rPr lang="en"/>
              <a:t> and the </a:t>
            </a:r>
            <a:r>
              <a:rPr b="1" lang="en" u="sng">
                <a:solidFill>
                  <a:srgbClr val="DCB43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Dwarkesh podcast</a:t>
            </a:r>
            <a:r>
              <a:rPr lang="en"/>
              <a:t> are what I use mostly.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the </a:t>
            </a:r>
            <a:r>
              <a:rPr b="1" lang="en">
                <a:solidFill>
                  <a:srgbClr val="465510"/>
                </a:solidFill>
              </a:rPr>
              <a:t>past day</a:t>
            </a:r>
            <a:r>
              <a:rPr lang="en"/>
              <a:t> we’ve had:</a:t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b="1" lang="en">
                <a:solidFill>
                  <a:srgbClr val="002B5B"/>
                </a:solidFill>
              </a:rPr>
              <a:t>Claude</a:t>
            </a:r>
            <a:r>
              <a:rPr lang="en"/>
              <a:t> Cowork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>
                <a:solidFill>
                  <a:srgbClr val="002B5B"/>
                </a:solidFill>
              </a:rPr>
              <a:t>Apple</a:t>
            </a:r>
            <a:r>
              <a:rPr lang="en"/>
              <a:t> signing with </a:t>
            </a:r>
            <a:r>
              <a:rPr b="1" lang="en">
                <a:solidFill>
                  <a:srgbClr val="002B5B"/>
                </a:solidFill>
              </a:rPr>
              <a:t>Google</a:t>
            </a:r>
            <a:r>
              <a:rPr lang="en"/>
              <a:t> for new Siri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New </a:t>
            </a:r>
            <a:r>
              <a:rPr b="1" lang="en">
                <a:solidFill>
                  <a:srgbClr val="002B5B"/>
                </a:solidFill>
              </a:rPr>
              <a:t>Deepseek</a:t>
            </a:r>
            <a:r>
              <a:rPr lang="en"/>
              <a:t> paper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>
            <p:ph type="ctrTitle"/>
          </p:nvPr>
        </p:nvSpPr>
        <p:spPr>
          <a:xfrm>
            <a:off x="685800" y="2655750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002B5B"/>
                </a:solidFill>
              </a:rPr>
              <a:t>Introduction</a:t>
            </a:r>
            <a:endParaRPr i="1">
              <a:solidFill>
                <a:srgbClr val="DCB43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1a997be5d_0_8"/>
          <p:cNvSpPr txBox="1"/>
          <p:nvPr>
            <p:ph type="ctrTitle"/>
          </p:nvPr>
        </p:nvSpPr>
        <p:spPr>
          <a:xfrm>
            <a:off x="685800" y="2655748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What is an LLM?</a:t>
            </a:r>
            <a:endParaRPr>
              <a:solidFill>
                <a:srgbClr val="002B5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6cd8acc8c_0_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Large-Language Models (LLM)</a:t>
            </a:r>
            <a:endParaRPr/>
          </a:p>
        </p:txBody>
      </p:sp>
      <p:sp>
        <p:nvSpPr>
          <p:cNvPr id="186" name="Google Shape;186;g3b6cd8acc8c_0_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Language models are a type of </a:t>
            </a:r>
            <a:r>
              <a:rPr b="1" lang="en">
                <a:solidFill>
                  <a:srgbClr val="002B5B"/>
                </a:solidFill>
              </a:rPr>
              <a:t>generative AI</a:t>
            </a:r>
            <a:r>
              <a:rPr lang="en"/>
              <a:t> that use </a:t>
            </a:r>
            <a:r>
              <a:rPr b="1" lang="en">
                <a:solidFill>
                  <a:srgbClr val="DCB439"/>
                </a:solidFill>
              </a:rPr>
              <a:t>natural language processing</a:t>
            </a:r>
            <a:r>
              <a:rPr lang="en"/>
              <a:t> </a:t>
            </a:r>
            <a:r>
              <a:rPr b="1" lang="en">
                <a:solidFill>
                  <a:srgbClr val="DCB439"/>
                </a:solidFill>
              </a:rPr>
              <a:t>(NLP)</a:t>
            </a:r>
            <a:r>
              <a:rPr lang="en"/>
              <a:t> to understand and generate human language.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3b6cd8acc8c_0_11" title="Screenshot 2025-12-13 at 10.14.0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488" y="153566"/>
            <a:ext cx="6511024" cy="65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6cd8acc8c_0_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Foundation Models</a:t>
            </a:r>
            <a:endParaRPr/>
          </a:p>
        </p:txBody>
      </p:sp>
      <p:sp>
        <p:nvSpPr>
          <p:cNvPr id="197" name="Google Shape;197;g3b6cd8acc8c_0_1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B5B"/>
                </a:solidFill>
              </a:rPr>
              <a:t>LLM</a:t>
            </a:r>
            <a:r>
              <a:rPr lang="en"/>
              <a:t> is a bit of a misnomer for current models. People often instead choose to use the term </a:t>
            </a:r>
            <a:r>
              <a:rPr b="1" lang="en">
                <a:solidFill>
                  <a:srgbClr val="002B5B"/>
                </a:solidFill>
              </a:rPr>
              <a:t>“Foundation Model”</a:t>
            </a:r>
            <a:r>
              <a:rPr lang="en"/>
              <a:t> to describe models.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because models are </a:t>
            </a:r>
            <a:r>
              <a:rPr b="1" lang="en">
                <a:solidFill>
                  <a:srgbClr val="5F1709"/>
                </a:solidFill>
              </a:rPr>
              <a:t>no longer just language models</a:t>
            </a:r>
            <a:r>
              <a:rPr lang="en"/>
              <a:t>, they can operate on a variety of </a:t>
            </a:r>
            <a:r>
              <a:rPr b="1" lang="en">
                <a:solidFill>
                  <a:srgbClr val="DCB439"/>
                </a:solidFill>
              </a:rPr>
              <a:t>modalities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6cd8acc8c_0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Modalities</a:t>
            </a:r>
            <a:endParaRPr/>
          </a:p>
        </p:txBody>
      </p:sp>
      <p:sp>
        <p:nvSpPr>
          <p:cNvPr id="203" name="Google Shape;203;g3b6cd8acc8c_0_2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>
                <a:solidFill>
                  <a:srgbClr val="002B5B"/>
                </a:solidFill>
              </a:rPr>
              <a:t>modality</a:t>
            </a:r>
            <a:r>
              <a:rPr lang="en"/>
              <a:t> is just a </a:t>
            </a:r>
            <a:r>
              <a:rPr b="1" lang="en">
                <a:solidFill>
                  <a:srgbClr val="DCB439"/>
                </a:solidFill>
              </a:rPr>
              <a:t>different type of input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Common Modalities:</a:t>
            </a:r>
            <a:endParaRPr/>
          </a:p>
          <a:p>
            <a:pPr indent="-419100" lvl="0" marL="914400" rtl="0" algn="l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Text</a:t>
            </a:r>
            <a:endParaRPr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Image</a:t>
            </a:r>
            <a:endParaRPr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Video</a:t>
            </a:r>
            <a:endParaRPr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Audio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ad408000e_0_2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Next Class - Text as Data</a:t>
            </a:r>
            <a:endParaRPr/>
          </a:p>
        </p:txBody>
      </p:sp>
      <p:sp>
        <p:nvSpPr>
          <p:cNvPr id="209" name="Google Shape;209;g32ad408000e_0_2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learn from text?</a:t>
            </a:r>
            <a:endParaRPr/>
          </a:p>
        </p:txBody>
      </p:sp>
      <p:pic>
        <p:nvPicPr>
          <p:cNvPr id="210" name="Google Shape;210;g32ad408000e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00" y="2941050"/>
            <a:ext cx="81057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02B5B"/>
                </a:solidFill>
              </a:rPr>
              <a:t>Introduction: </a:t>
            </a:r>
            <a:r>
              <a:rPr lang="en">
                <a:solidFill>
                  <a:srgbClr val="DCB439"/>
                </a:solidFill>
              </a:rPr>
              <a:t>Ice Breaker</a:t>
            </a:r>
            <a:endParaRPr i="1">
              <a:solidFill>
                <a:srgbClr val="DCB439"/>
              </a:solidFill>
            </a:endParaRPr>
          </a:p>
        </p:txBody>
      </p:sp>
      <p:sp>
        <p:nvSpPr>
          <p:cNvPr id="63" name="Google Shape;63;p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What is your </a:t>
            </a:r>
            <a:r>
              <a:rPr b="1" lang="en">
                <a:solidFill>
                  <a:srgbClr val="465510"/>
                </a:solidFill>
              </a:rPr>
              <a:t>name</a:t>
            </a:r>
            <a:r>
              <a:rPr lang="en"/>
              <a:t>?</a:t>
            </a:r>
            <a:br>
              <a:rPr lang="en"/>
            </a:b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What is your favorite</a:t>
            </a:r>
            <a:r>
              <a:rPr lang="en">
                <a:solidFill>
                  <a:srgbClr val="465510"/>
                </a:solidFill>
              </a:rPr>
              <a:t> </a:t>
            </a:r>
            <a:r>
              <a:rPr b="1" lang="en">
                <a:solidFill>
                  <a:srgbClr val="465510"/>
                </a:solidFill>
              </a:rPr>
              <a:t>AI tool</a:t>
            </a:r>
            <a:r>
              <a:rPr lang="en"/>
              <a:t>?</a:t>
            </a:r>
            <a:br>
              <a:rPr lang="en"/>
            </a:b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What are you most excited to </a:t>
            </a:r>
            <a:r>
              <a:rPr b="1" lang="en">
                <a:solidFill>
                  <a:srgbClr val="465510"/>
                </a:solidFill>
              </a:rPr>
              <a:t>learn</a:t>
            </a:r>
            <a:r>
              <a:rPr lang="en"/>
              <a:t> in this class?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" title="Screenshot 2025-08-25 at 8.24.23 A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2000" y="0"/>
            <a:ext cx="1564074" cy="2095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729" y="-291225"/>
            <a:ext cx="2183277" cy="327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9975" y="0"/>
            <a:ext cx="3584026" cy="26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501415"/>
            <a:ext cx="3292349" cy="21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6250" y="1700725"/>
            <a:ext cx="2299827" cy="229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76075" y="2693250"/>
            <a:ext cx="3567923" cy="26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92350" y="4000550"/>
            <a:ext cx="2299826" cy="306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4388776"/>
            <a:ext cx="3292349" cy="246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97191" y="5019300"/>
            <a:ext cx="2446802" cy="1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0"/>
            <a:ext cx="2054699" cy="256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23250" y="5019301"/>
            <a:ext cx="1838700" cy="1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" title="IMG_9290.png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40225" y="3571975"/>
            <a:ext cx="1645762" cy="219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02B5B"/>
                </a:solidFill>
              </a:rPr>
              <a:t>Introduction: </a:t>
            </a:r>
            <a:r>
              <a:rPr lang="en">
                <a:solidFill>
                  <a:srgbClr val="DCB439"/>
                </a:solidFill>
              </a:rPr>
              <a:t>Focus of the Course</a:t>
            </a:r>
            <a:endParaRPr i="1">
              <a:solidFill>
                <a:srgbClr val="DCB439"/>
              </a:solidFill>
            </a:endParaRPr>
          </a:p>
        </p:txBody>
      </p:sp>
      <p:sp>
        <p:nvSpPr>
          <p:cNvPr id="85" name="Google Shape;85;p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i="1" lang="en"/>
              <a:t>Cover the </a:t>
            </a:r>
            <a:r>
              <a:rPr b="1" i="1" lang="en">
                <a:solidFill>
                  <a:srgbClr val="002B5B"/>
                </a:solidFill>
              </a:rPr>
              <a:t>history of AI</a:t>
            </a:r>
            <a:r>
              <a:rPr i="1" lang="en"/>
              <a:t> and the algorithms and</a:t>
            </a:r>
            <a:endParaRPr i="1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i="1" lang="en"/>
              <a:t>methods used when the field was young.</a:t>
            </a:r>
            <a:endParaRPr i="1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i="1" lang="en"/>
              <a:t>Learn how algorithms learn and the modern</a:t>
            </a:r>
            <a:endParaRPr i="1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i="1" lang="en"/>
              <a:t>methods of AI (</a:t>
            </a:r>
            <a:r>
              <a:rPr b="1" i="1" lang="en">
                <a:solidFill>
                  <a:srgbClr val="002B5B"/>
                </a:solidFill>
              </a:rPr>
              <a:t>data-driven</a:t>
            </a:r>
            <a:r>
              <a:rPr i="1" lang="en"/>
              <a:t>)</a:t>
            </a:r>
            <a:endParaRPr i="1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i="1" lang="en"/>
              <a:t>The bonus assignment is creating a version </a:t>
            </a:r>
            <a:endParaRPr i="1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i="1" lang="en"/>
              <a:t>of chatGPT yourself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ctrTitle"/>
          </p:nvPr>
        </p:nvSpPr>
        <p:spPr>
          <a:xfrm>
            <a:off x="685800" y="2655750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002B5B"/>
                </a:solidFill>
              </a:rPr>
              <a:t>Syllabus</a:t>
            </a:r>
            <a:endParaRPr i="1">
              <a:solidFill>
                <a:srgbClr val="DCB43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02B5B"/>
                </a:solidFill>
              </a:rPr>
              <a:t>Syllabus: </a:t>
            </a:r>
            <a:r>
              <a:rPr lang="en">
                <a:solidFill>
                  <a:srgbClr val="DCB439"/>
                </a:solidFill>
              </a:rPr>
              <a:t>Course Website</a:t>
            </a:r>
            <a:endParaRPr i="1">
              <a:solidFill>
                <a:srgbClr val="DCB439"/>
              </a:solidFill>
            </a:endParaRPr>
          </a:p>
        </p:txBody>
      </p:sp>
      <p:sp>
        <p:nvSpPr>
          <p:cNvPr id="96" name="Google Shape;96;p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All of the course information can be found at: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10124.williamtheisen.com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/>
              <a:t>Additional content can be found at: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ai.williamtheisen.com</a:t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4925" y="2748088"/>
            <a:ext cx="4934150" cy="26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02B5B"/>
                </a:solidFill>
              </a:rPr>
              <a:t>Syllabus: </a:t>
            </a:r>
            <a:r>
              <a:rPr lang="en">
                <a:solidFill>
                  <a:srgbClr val="DCB439"/>
                </a:solidFill>
              </a:rPr>
              <a:t>Communication</a:t>
            </a:r>
            <a:endParaRPr i="1">
              <a:solidFill>
                <a:srgbClr val="DCB439"/>
              </a:solidFill>
            </a:endParaRPr>
          </a:p>
        </p:txBody>
      </p:sp>
      <p:sp>
        <p:nvSpPr>
          <p:cNvPr id="103" name="Google Shape;103;p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>
                <a:solidFill>
                  <a:srgbClr val="000000"/>
                </a:solidFill>
              </a:rPr>
              <a:t>Slack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b="1" lang="en">
                <a:solidFill>
                  <a:srgbClr val="465510"/>
                </a:solidFill>
              </a:rPr>
              <a:t>#sp26-cse-10124</a:t>
            </a:r>
            <a:r>
              <a:rPr lang="en">
                <a:solidFill>
                  <a:srgbClr val="000000"/>
                </a:solidFill>
              </a:rPr>
              <a:t> on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Slack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02B5B"/>
                </a:solidFill>
              </a:rPr>
              <a:t>Syllabus: </a:t>
            </a:r>
            <a:r>
              <a:rPr lang="en">
                <a:solidFill>
                  <a:srgbClr val="DCB439"/>
                </a:solidFill>
              </a:rPr>
              <a:t>Grading</a:t>
            </a:r>
            <a:endParaRPr i="1">
              <a:solidFill>
                <a:srgbClr val="DCB439"/>
              </a:solidFill>
            </a:endParaRPr>
          </a:p>
        </p:txBody>
      </p:sp>
      <p:graphicFrame>
        <p:nvGraphicFramePr>
          <p:cNvPr id="109" name="Google Shape;109;p11"/>
          <p:cNvGraphicFramePr/>
          <p:nvPr/>
        </p:nvGraphicFramePr>
        <p:xfrm>
          <a:off x="952500" y="198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{77ABD27F-66DA-40E1-B73F-8B9F3A367D5F}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2400" u="none" cap="none" strike="noStrike">
                          <a:solidFill>
                            <a:srgbClr val="434343"/>
                          </a:solidFill>
                        </a:rPr>
                        <a:t>Components</a:t>
                      </a:r>
                      <a:endParaRPr b="1" sz="2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2400" u="none" cap="none" strike="noStrike">
                          <a:solidFill>
                            <a:srgbClr val="434343"/>
                          </a:solidFill>
                        </a:rPr>
                        <a:t>Points</a:t>
                      </a:r>
                      <a:endParaRPr b="1" sz="2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rgbClr val="DCB439"/>
                          </a:solidFill>
                        </a:rPr>
                        <a:t>Code Copies</a:t>
                      </a:r>
                      <a:endParaRPr b="1" sz="1900" u="none" cap="none" strike="noStrike">
                        <a:solidFill>
                          <a:srgbClr val="DCB439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/>
                        <a:t>5 x 5</a:t>
                      </a:r>
                      <a:endParaRPr sz="1900" u="none" cap="none" strike="noStrike"/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>
                          <a:solidFill>
                            <a:srgbClr val="DCB439"/>
                          </a:solidFill>
                        </a:rPr>
                        <a:t>Homeworks</a:t>
                      </a:r>
                      <a:endParaRPr b="1" sz="1900" u="none" cap="none" strike="noStrike">
                        <a:solidFill>
                          <a:srgbClr val="DCB439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/>
                        <a:t>10</a:t>
                      </a:r>
                      <a:r>
                        <a:rPr lang="en" sz="1900" u="none" cap="none" strike="noStrike"/>
                        <a:t> x </a:t>
                      </a:r>
                      <a:r>
                        <a:rPr lang="en" sz="1900"/>
                        <a:t>5</a:t>
                      </a:r>
                      <a:endParaRPr sz="1900" u="none" cap="none" strike="noStrike"/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>
                          <a:solidFill>
                            <a:srgbClr val="5F1709"/>
                          </a:solidFill>
                        </a:rPr>
                        <a:t>Midterms</a:t>
                      </a:r>
                      <a:endParaRPr b="1" sz="1900" u="none" cap="none" strike="noStrike">
                        <a:solidFill>
                          <a:srgbClr val="5F1709"/>
                        </a:solidFill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/>
                        <a:t>2 x </a:t>
                      </a:r>
                      <a:r>
                        <a:rPr lang="en" sz="1900"/>
                        <a:t>70</a:t>
                      </a:r>
                      <a:endParaRPr sz="1900" u="none" cap="none" strike="noStrike"/>
                    </a:p>
                  </a:txBody>
                  <a:tcPr marT="91425" marB="91425" marR="91425" marL="91425"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>
                          <a:solidFill>
                            <a:srgbClr val="5F1709"/>
                          </a:solidFill>
                        </a:rPr>
                        <a:t>Final</a:t>
                      </a:r>
                      <a:endParaRPr b="1" sz="1900" u="none" cap="none" strike="noStrike">
                        <a:solidFill>
                          <a:srgbClr val="5F1709"/>
                        </a:solidFill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/>
                        <a:t>1 x 8</a:t>
                      </a:r>
                      <a:r>
                        <a:rPr lang="en" sz="1900"/>
                        <a:t>5</a:t>
                      </a:r>
                      <a:endParaRPr sz="1900" u="none" cap="none" strike="noStrike"/>
                    </a:p>
                  </a:txBody>
                  <a:tcPr marT="91425" marB="91425" marR="91425" marL="91425"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/>
                        <a:t>Total</a:t>
                      </a:r>
                      <a:endParaRPr b="1" sz="1900" u="none" cap="none" strike="noStrike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/>
                        <a:t>300</a:t>
                      </a:r>
                      <a:endParaRPr b="1" sz="1900" u="none" cap="none" strike="noStrike"/>
                    </a:p>
                  </a:txBody>
                  <a:tcPr marT="91425" marB="91425" marR="91425" marL="91425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B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